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8552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72bf2270009e0855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39e60c56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物体做曲线运动的特点及条件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cfe76225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曲线运动合力、速度和运动轨迹问题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20_1#6ecccd9a3?vop=1&amp;pid=cfe76225b&amp;color=0,0,0&amp;vtp=1&amp;bt=1&amp;bbb=1&amp;hb=1"/>
          <p:cNvSpPr/>
          <p:nvPr/>
        </p:nvSpPr>
        <p:spPr>
          <a:xfrm>
            <a:off x="832104" y="1512000"/>
            <a:ext cx="10533888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不理解合力、速度和运动轨迹之间的关系导致错误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不能正确判断不同受力情况下物体的运动情况导致出错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物体做直线运动的条件是合力方向和速度方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向共线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当合力和速度同向时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物体做加速直线运动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当合力和速度反向时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物体做减速直线运动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物体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做曲线运动的条件是合力方向和速度方向不共线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其中当合力是恒力时物体做匀变速曲线运动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17069bfc5.fixed?pid=07fc0eae8&amp;color=255,240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第五章</a:t>
            </a:r>
            <a:r>
              <a:rPr lang="en-US" altLang="zh-CN" sz="4400" b="1" i="0" dirty="0">
                <a:solidFill>
                  <a:srgbClr val="FFF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抛体运动</a:t>
            </a:r>
            <a:endParaRPr lang="en-US" altLang="zh-CN" sz="4400" dirty="0"/>
          </a:p>
        </p:txBody>
      </p:sp>
      <p:sp>
        <p:nvSpPr>
          <p:cNvPr id="3" name="C_2_BD#17069bfc5.fixed?pid=07fc0eae8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第1节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曲线运动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9e7523721?vop=1&amp;pid=39e60c56d&amp;color=0,0,0&amp;vtp=1&amp;bt=1&amp;bbb=1"/>
          <p:cNvSpPr/>
          <p:nvPr/>
        </p:nvSpPr>
        <p:spPr>
          <a:xfrm>
            <a:off x="832104" y="150876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“阳春三月，百花争艳”，某片花瓣从空中飘落的轨迹为曲线，不计空气阻力，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则该花瓣(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2_1#9e7523721.bracket?vop=1&amp;pid=39e60c56d&amp;color=0,0,0&amp;vpa=1&amp;vtp=1"/>
          <p:cNvSpPr/>
          <p:nvPr/>
        </p:nvSpPr>
        <p:spPr>
          <a:xfrm>
            <a:off x="10234072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1_2#9e7523721.choices?vop=1&amp;pid=39e60c56d&amp;color=0,0,0&amp;vtp=1&amp;bbb=1"/>
          <p:cNvSpPr/>
          <p:nvPr/>
        </p:nvSpPr>
        <p:spPr>
          <a:xfrm>
            <a:off x="832104" y="192278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74894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加速度一定发生改变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加速度方向可能与速度方向始终在同一直线上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74894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一定在做变速运动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所受的合力可能为零</a:t>
            </a:r>
            <a:endParaRPr lang="en-US" altLang="zh-CN" sz="1800" dirty="0"/>
          </a:p>
        </p:txBody>
      </p:sp>
      <p:sp>
        <p:nvSpPr>
          <p:cNvPr id="5" name="QC_5_AS.3_1#9e7523721?vop=1&amp;pid=39e60c56d&amp;color=0,0,0&amp;vtp=1&amp;bbb=1&amp;hb=1"/>
          <p:cNvSpPr/>
          <p:nvPr/>
        </p:nvSpPr>
        <p:spPr>
          <a:xfrm>
            <a:off x="832104" y="2742565"/>
            <a:ext cx="10533888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【解析】由于不计空气阻力，花瓣只受重力作用，则加速度不变，故A错误；花瓣做曲线运动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，则加速度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方向与速度方向一定不在同一直线上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，故B错误；花瓣做曲线运动，速度一定变化，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即一定在做变速运动，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C正确；花瓣做曲线运动，所受的合力一定不为零，故D错误.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4_1#b2b82faed?htil=1&amp;vop=1&amp;pid=39e60c56d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25342" y="1594296"/>
            <a:ext cx="1746504" cy="94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5_BD.4_2#b2b82faed?htil=1&amp;vop=1&amp;pid=39e60c56d&amp;color=0,0,0&amp;vtp=1&amp;bt=1&amp;bbb=1&amp;hb=1&amp;hs=1"/>
          <p:cNvSpPr/>
          <p:nvPr/>
        </p:nvSpPr>
        <p:spPr>
          <a:xfrm>
            <a:off x="832104" y="1512000"/>
            <a:ext cx="865022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如图所示是打出的羽毛球在空中飞行时，同一底片上多次曝光得到的照片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，图中箭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头方向能合理表示羽毛球瞬时速度方向的是(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4" name="QC_5_AN.5_1#b2b82faed.bracket?vop=1&amp;pid=39e60c56d&amp;color=0,0,0&amp;vpa=2&amp;vtp=1"/>
          <p:cNvSpPr/>
          <p:nvPr/>
        </p:nvSpPr>
        <p:spPr>
          <a:xfrm>
            <a:off x="5358860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5" name="QC_5_BD.4_3#b2b82faed.choices?htil=1&amp;vop=1&amp;pid=39e60c56d&amp;color=0,0,0&amp;vtp=1&amp;bbb=1&amp;hs=1"/>
          <p:cNvSpPr/>
          <p:nvPr/>
        </p:nvSpPr>
        <p:spPr>
          <a:xfrm>
            <a:off x="832104" y="2324990"/>
            <a:ext cx="865022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235581" algn="l"/>
                <a:tab pos="4433062" algn="l"/>
                <a:tab pos="6643243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endParaRPr lang="en-US" altLang="zh-CN" sz="1800" dirty="0"/>
          </a:p>
        </p:txBody>
      </p:sp>
      <p:sp>
        <p:nvSpPr>
          <p:cNvPr id="6" name="QC_5_AS.6_1#b2b82faed?vop=1&amp;pid=39e60c56d&amp;color=0,0,0&amp;vtp=1&amp;bbb=1&amp;hb=1&amp;hs=1"/>
          <p:cNvSpPr/>
          <p:nvPr/>
        </p:nvSpPr>
        <p:spPr>
          <a:xfrm>
            <a:off x="832104" y="2745297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【解析】由速度方向和轨迹之间的关系可得，速度方向沿该点轨迹的切线方向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，所以箭头方向表示羽毛球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瞬时速度方向合理的为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④，故D正确.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_1#374ef2163?vop=1&amp;pid=39e60c56d&amp;color=0,0,0&amp;vtp=1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位于西藏昌都市八宿县境内的“怒江七十二拐”是318国道最惊险的一段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，被称作中国十大险峻山路之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.如图所示，一辆汽车行驶在该公路上，图中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处汽车的速度方向跟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处汽车的速度方向几乎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相同的是(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7_1#374ef2163?vop=1&amp;pid=39e60c56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505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8_1#374ef2163.bracket?vop=1&amp;pid=39e60c56d&amp;color=0,0,0&amp;vpa=3&amp;vtp=1"/>
          <p:cNvSpPr/>
          <p:nvPr/>
        </p:nvSpPr>
        <p:spPr>
          <a:xfrm>
            <a:off x="1929860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pic>
        <p:nvPicPr>
          <p:cNvPr id="4" name="QC_5_BD.7_2#374ef2163?vop=1&amp;pid=39e60c56d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6672" y="2834832"/>
            <a:ext cx="1444752" cy="103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7_3#374ef2163.choices?vop=1&amp;pid=39e60c56d&amp;color=0,0,0&amp;vtp=1&amp;bbb=1"/>
              <p:cNvSpPr/>
              <p:nvPr/>
            </p:nvSpPr>
            <p:spPr>
              <a:xfrm>
                <a:off x="832104" y="4003232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90622" algn="l"/>
                    <a:tab pos="5355844" algn="l"/>
                    <a:tab pos="80464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7_3#374ef2163.choices?vop=1&amp;pid=39e60c56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003232"/>
                <a:ext cx="10533888" cy="356235"/>
              </a:xfrm>
              <a:prstGeom prst="rect">
                <a:avLst/>
              </a:prstGeom>
              <a:blipFill>
                <a:blip r:embed="rId5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9_1#374ef2163?vop=1&amp;pid=39e60c56d&amp;color=0,0,0&amp;vtp=1&amp;bbb=1&amp;hb=1"/>
              <p:cNvSpPr/>
              <p:nvPr/>
            </p:nvSpPr>
            <p:spPr>
              <a:xfrm>
                <a:off x="832104" y="4367722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【解析】做曲线运动的物体在某点的速度方向沿该点轨迹的切线方向，则图中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处汽车的速度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方向跟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处汽车的速度方向几乎相同的是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两点，故B正确.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AS.9_1#374ef2163?vop=1&amp;pid=39e60c56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367722"/>
                <a:ext cx="10533888" cy="773430"/>
              </a:xfrm>
              <a:prstGeom prst="rect">
                <a:avLst/>
              </a:prstGeom>
              <a:blipFill>
                <a:blip r:embed="rId6"/>
                <a:stretch>
                  <a:fillRect l="-1389" r="-694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0_1#3cde5a1b8?vop=1&amp;pid=cfe76225b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如图所示，一辆汽车在水平公路上转弯，沿曲线由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行驶，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以下分析正确的是(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5_BD.10_1#3cde5a1b8?vop=1&amp;pid=cfe76225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_1#3cde5a1b8.bracket?vop=1&amp;pid=cfe76225b&amp;color=0,0,0&amp;vpa=4&amp;vtp=1"/>
          <p:cNvSpPr/>
          <p:nvPr/>
        </p:nvSpPr>
        <p:spPr>
          <a:xfrm>
            <a:off x="9464198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pic>
        <p:nvPicPr>
          <p:cNvPr id="4" name="QC_5_BD.10_2#3cde5a1b8?vop=1&amp;pid=cfe76225b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9512" y="2002790"/>
            <a:ext cx="1719072" cy="183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0_3#3cde5a1b8.choices?vop=1&amp;pid=cfe76225b&amp;color=0,0,0&amp;vtp=1&amp;bbb=1"/>
              <p:cNvSpPr/>
              <p:nvPr/>
            </p:nvSpPr>
            <p:spPr>
              <a:xfrm>
                <a:off x="832104" y="397129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汽车所受合外力方向与速度方向夹角大于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，因此汽车速度减小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汽车所受合外力方向与速度方向夹角小于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，因此汽车速度增大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汽车所受合外力方向与速度方向夹角大于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，因此汽车速度增大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汽车所受合外力方向与速度方向夹角小于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，因此汽车速度减小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0_3#3cde5a1b8.choices?vop=1&amp;pid=cfe76225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71290"/>
                <a:ext cx="10533888" cy="1608455"/>
              </a:xfrm>
              <a:prstGeom prst="rect">
                <a:avLst/>
              </a:prstGeom>
              <a:blipFill>
                <a:blip r:embed="rId5"/>
                <a:stretch>
                  <a:fillRect l="-138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2_1#3cde5a1b8?vop=1&amp;pid=cfe76225b&amp;color=0,0,0&amp;mp=1&amp;vtp=1&amp;bt=1&amp;bbb=1&amp;hb=1"/>
              <p:cNvSpPr/>
              <p:nvPr/>
            </p:nvSpPr>
            <p:spPr>
              <a:xfrm>
                <a:off x="832104" y="1512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【解析】由题可知汽车现在的速度方向如图所示，汽车所受合外力方向与速度方向夹角小于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，因此汽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车速度增大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12_1#3cde5a1b8?vop=1&amp;pid=cfe76225b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r="-1215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AS.12_2#3cde5a1b8?vop=1&amp;pid=cfe76225b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3792" y="2422717"/>
            <a:ext cx="1810512" cy="1728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3_1#c9c374fec?htil=2&amp;vop=1&amp;pid=cfe76225b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95658" y="1594296"/>
            <a:ext cx="3264408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3_2#c9c374fec?htil=2&amp;vop=1&amp;pid=cfe76225b&amp;color=0,0,0&amp;vtp=1&amp;bt=1&amp;bbb=1&amp;hb=1&amp;hs=1"/>
              <p:cNvSpPr/>
              <p:nvPr/>
            </p:nvSpPr>
            <p:spPr>
              <a:xfrm>
                <a:off x="832104" y="1512000"/>
                <a:ext cx="7132320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钱学森弹道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2024年9月25日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，中国人民解放军火箭军成功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1枚携载训练模拟弹头的洲际弹道导弹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，采用钱学森弹道准确落入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预定海域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.如图是导弹的飞行轨迹，导弹的速度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与所受合外力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的关系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可能正确的是(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5_BD.13_2#c9c374fec?htil=2&amp;vop=1&amp;pid=cfe76225b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7132320" cy="1608455"/>
              </a:xfrm>
              <a:prstGeom prst="rect">
                <a:avLst/>
              </a:prstGeom>
              <a:blipFill>
                <a:blip r:embed="rId4"/>
                <a:stretch>
                  <a:fillRect l="-2051" r="-256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14_1#c9c374fec.bracket?vop=1&amp;pid=cfe76225b&amp;color=0,0,0&amp;vpa=5&amp;vtp=1"/>
          <p:cNvSpPr/>
          <p:nvPr/>
        </p:nvSpPr>
        <p:spPr>
          <a:xfrm>
            <a:off x="2387060" y="27559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3_3#c9c374fec.choices?vop=1&amp;pid=cfe76225b&amp;color=0,0,0&amp;vtp=1&amp;bbb=1&amp;hs=1"/>
              <p:cNvSpPr/>
              <p:nvPr/>
            </p:nvSpPr>
            <p:spPr>
              <a:xfrm>
                <a:off x="832104" y="3156205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96972" algn="l"/>
                    <a:tab pos="5368544" algn="l"/>
                    <a:tab pos="80401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3_3#c9c374fec.choices?vop=1&amp;pid=cfe76225b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56205"/>
                <a:ext cx="10533888" cy="360680"/>
              </a:xfrm>
              <a:prstGeom prst="rect">
                <a:avLst/>
              </a:prstGeom>
              <a:blipFill>
                <a:blip r:embed="rId5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EX.15_1#c9c374fec?vop=1&amp;pid=cfe76225b&amp;color=0,0,0&amp;vtp=1&amp;bbb=1&amp;hb=1"/>
              <p:cNvSpPr/>
              <p:nvPr/>
            </p:nvSpPr>
            <p:spPr>
              <a:xfrm>
                <a:off x="832104" y="3529522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已知导弹的轨迹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判断速度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与所受合外力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的关系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根据通法攻略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中速度方向与运动轨迹相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切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合外力指向曲线的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凹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侧即可判断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EX.15_1#c9c374fec?vop=1&amp;pid=cfe76225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29522"/>
                <a:ext cx="10533888" cy="770255"/>
              </a:xfrm>
              <a:prstGeom prst="rect">
                <a:avLst/>
              </a:prstGeom>
              <a:blipFill>
                <a:blip r:embed="rId6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5_AS.16_1#c9c374fec?vop=1&amp;pid=cfe76225b&amp;color=0,0,0&amp;vtp=1&amp;bbb=1&amp;hb=1"/>
              <p:cNvSpPr/>
              <p:nvPr/>
            </p:nvSpPr>
            <p:spPr>
              <a:xfrm>
                <a:off x="832104" y="4311207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【解析】根据曲线运动的特点，可知速度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的方向沿运动轨迹的切线方向，合外力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的方向指向运动轨迹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的凹侧，轨迹在两者之间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通法攻略1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力、速度和曲线运动轨迹的三重奏）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，所以图中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点符合要求，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点不符合要求，故C正确.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5_AS.16_1#c9c374fec?vop=1&amp;pid=cfe76225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311207"/>
                <a:ext cx="10533888" cy="1192530"/>
              </a:xfrm>
              <a:prstGeom prst="rect">
                <a:avLst/>
              </a:prstGeom>
              <a:blipFill>
                <a:blip r:embed="rId7"/>
                <a:stretch>
                  <a:fillRect l="-1389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C_5_AS.16_1#c9c374fec?vop=1&amp;pid=cfe76225b&amp;color=0,0,0&amp;vtp=1&amp;bbb=1&amp;hb=1&amp;uw=1">
            <a:extLst>
              <a:ext uri="{FF2B5EF4-FFF2-40B4-BE49-F238E27FC236}">
                <a16:creationId xmlns:a16="http://schemas.microsoft.com/office/drawing/2014/main" id="{1C88756F-35B9-A07A-D904-788B24BE57B2}"/>
              </a:ext>
            </a:extLst>
          </p:cNvPr>
          <p:cNvSpPr/>
          <p:nvPr/>
        </p:nvSpPr>
        <p:spPr>
          <a:xfrm>
            <a:off x="4489704" y="4310985"/>
            <a:ext cx="6748210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9" name="QC_5_AS.16_1#c9c374fec?vop=1&amp;pid=cfe76225b&amp;color=0,0,0&amp;vtp=1&amp;bbb=1&amp;hb=1&amp;uw=1">
            <a:extLst>
              <a:ext uri="{FF2B5EF4-FFF2-40B4-BE49-F238E27FC236}">
                <a16:creationId xmlns:a16="http://schemas.microsoft.com/office/drawing/2014/main" id="{0ABED0DC-3CDE-4046-824C-13441FF85E9E}"/>
              </a:ext>
            </a:extLst>
          </p:cNvPr>
          <p:cNvSpPr/>
          <p:nvPr/>
        </p:nvSpPr>
        <p:spPr>
          <a:xfrm>
            <a:off x="832104" y="4730085"/>
            <a:ext cx="2514600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7_1#6ecccd9a3?vop=1&amp;pid=cfe76225b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物体在三个共点恒力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的作用下做匀速直线运动，若突然撤去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则该物体(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5_BD.17_1#6ecccd9a3?vop=1&amp;pid=cfe76225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8_1#6ecccd9a3.bracket?vop=1&amp;pid=cfe76225b&amp;color=0,0,0&amp;vpa=6&amp;vtp=1"/>
          <p:cNvSpPr/>
          <p:nvPr/>
        </p:nvSpPr>
        <p:spPr>
          <a:xfrm>
            <a:off x="10541222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BD.17_2#6ecccd9a3.choices?vop=1&amp;pid=cfe76225b&amp;color=0,0,0&amp;vtp=1&amp;bbb=1"/>
          <p:cNvSpPr/>
          <p:nvPr/>
        </p:nvSpPr>
        <p:spPr>
          <a:xfrm>
            <a:off x="832104" y="187579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74894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可能做匀减速直线运动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可能继续做匀速直线运动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74894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可能做加速度逐渐减小的加速直线运动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可能做加速度逐渐减小的曲线运动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9_1#6ecccd9a3?vop=1&amp;pid=cfe76225b&amp;color=0,0,0&amp;vtp=1&amp;bbb=1&amp;hb=1"/>
              <p:cNvSpPr/>
              <p:nvPr/>
            </p:nvSpPr>
            <p:spPr>
              <a:xfrm>
                <a:off x="832104" y="2657475"/>
                <a:ext cx="10533888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【解析】物体在三个共点恒力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的作用下做匀速直线运动，则这三个共点恒力合力为零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，如果突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然撤去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的合力与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等大、反向，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的合力恒定不变，若物体的速度方向与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的合力方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向相反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，物体将做匀减速直线运动，故A正确；若突然撤去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，物体所受合力不为零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，物体不可能继续做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匀速直线运动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通法攻略1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力、速度和曲线运动轨迹的三重奏）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，故B错误；当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的合力方向与速度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方向不在同一直线时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，物体做曲线运动，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的合力方向与速度方向相同时，物体做直线运动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，由于合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力恒定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，则加速度恒定，即物体不可能做加速度逐渐减小的加速直线运动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，也不可能做加速度逐渐减小的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曲线运动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，故C、D错误.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5_AS.19_1#6ecccd9a3?vop=1&amp;pid=cfe76225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57475"/>
                <a:ext cx="10533888" cy="2868930"/>
              </a:xfrm>
              <a:prstGeom prst="rect">
                <a:avLst/>
              </a:prstGeom>
              <a:blipFill>
                <a:blip r:embed="rId4"/>
                <a:stretch>
                  <a:fillRect l="-1389" r="-1331" b="-46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5_AS.19_1#6ecccd9a3?vop=1&amp;pid=cfe76225b&amp;color=0,0,0&amp;vtp=1&amp;bbb=1&amp;hb=1&amp;uw=1">
            <a:extLst>
              <a:ext uri="{FF2B5EF4-FFF2-40B4-BE49-F238E27FC236}">
                <a16:creationId xmlns:a16="http://schemas.microsoft.com/office/drawing/2014/main" id="{812EA4CB-8F94-FE7B-869C-9DD31328E5AA}"/>
              </a:ext>
            </a:extLst>
          </p:cNvPr>
          <p:cNvSpPr/>
          <p:nvPr/>
        </p:nvSpPr>
        <p:spPr>
          <a:xfrm>
            <a:off x="7157022" y="3495453"/>
            <a:ext cx="4183063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7" name="QC_5_AS.19_1#6ecccd9a3?vop=1&amp;pid=cfe76225b&amp;color=0,0,0&amp;vtp=1&amp;bbb=1&amp;hb=1&amp;uw=1">
            <a:extLst>
              <a:ext uri="{FF2B5EF4-FFF2-40B4-BE49-F238E27FC236}">
                <a16:creationId xmlns:a16="http://schemas.microsoft.com/office/drawing/2014/main" id="{B6C66029-901A-08A3-19E9-64F688A6941B}"/>
              </a:ext>
            </a:extLst>
          </p:cNvPr>
          <p:cNvSpPr/>
          <p:nvPr/>
        </p:nvSpPr>
        <p:spPr>
          <a:xfrm>
            <a:off x="832104" y="3914553"/>
            <a:ext cx="1371600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  <p:bldP spid="7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488</Words>
  <Application>Microsoft Office PowerPoint</Application>
  <PresentationFormat>宽屏</PresentationFormat>
  <Paragraphs>70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2025-10-29T06:38:46Z</dcterms:created>
  <dcterms:modified xsi:type="dcterms:W3CDTF">2025-10-29T06:39:26Z</dcterms:modified>
  <cp:category/>
  <cp:contentStatus/>
</cp:coreProperties>
</file>